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7"/>
  </p:notesMasterIdLst>
  <p:sldIdLst>
    <p:sldId id="256" r:id="rId2"/>
    <p:sldId id="341" r:id="rId3"/>
    <p:sldId id="392" r:id="rId4"/>
    <p:sldId id="405" r:id="rId5"/>
    <p:sldId id="406" r:id="rId6"/>
    <p:sldId id="407" r:id="rId7"/>
    <p:sldId id="408" r:id="rId8"/>
    <p:sldId id="409" r:id="rId9"/>
    <p:sldId id="410" r:id="rId10"/>
    <p:sldId id="411" r:id="rId11"/>
    <p:sldId id="412" r:id="rId12"/>
    <p:sldId id="413" r:id="rId13"/>
    <p:sldId id="414" r:id="rId14"/>
    <p:sldId id="415" r:id="rId15"/>
    <p:sldId id="425" r:id="rId16"/>
    <p:sldId id="417" r:id="rId17"/>
    <p:sldId id="418" r:id="rId18"/>
    <p:sldId id="419" r:id="rId19"/>
    <p:sldId id="420" r:id="rId20"/>
    <p:sldId id="421" r:id="rId21"/>
    <p:sldId id="422" r:id="rId22"/>
    <p:sldId id="423" r:id="rId23"/>
    <p:sldId id="424" r:id="rId24"/>
    <p:sldId id="426" r:id="rId25"/>
    <p:sldId id="27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2857" autoAdjust="0"/>
  </p:normalViewPr>
  <p:slideViewPr>
    <p:cSldViewPr snapToGrid="0">
      <p:cViewPr varScale="1">
        <p:scale>
          <a:sx n="79" d="100"/>
          <a:sy n="79" d="100"/>
        </p:scale>
        <p:origin x="73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E66F9-3D7B-49D0-B83D-490C3005C8CA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F2A64F-D846-4562-9B1C-493B3418D9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240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F2A64F-D846-4562-9B1C-493B3418D95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710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F2A64F-D846-4562-9B1C-493B3418D95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595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ACCB3-C1C0-4E71-85C2-B5BFD6C665D3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19DD1-B99B-4BD9-BDC1-30A89D54C246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5C62F-0F75-45D5-B44E-6B3B843AD678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D4E2-49C9-4B69-983B-29E28A17AD0C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4033-AA07-4603-82C7-33A47AA75BAB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637CB-F1E1-48E8-9A96-099ADBD6F1FE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6E9E6-475B-4467-BBCA-8D37788F98AA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FD15F-0F15-4EAE-8698-1E50EF40B371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8859C-F4CF-4B94-9F89-22439E96C559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1FCB3-105D-4465-BC6A-6801EDF6C47E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ADA2-B2EC-4967-80BB-BD53267CF900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80C29-606B-49F6-9723-F89454674E34}" type="datetime1">
              <a:rPr lang="en-US" smtClean="0"/>
              <a:t>10/25/2021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41818"/>
            <a:ext cx="9144000" cy="2387600"/>
          </a:xfrm>
        </p:spPr>
        <p:txBody>
          <a:bodyPr/>
          <a:lstStyle/>
          <a:p>
            <a:r>
              <a:rPr lang="en-US" dirty="0" smtClean="0"/>
              <a:t>Distributed &amp; Cloud Computing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92299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Welcome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Sukkur IBA University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Week - 03</a:t>
            </a:r>
          </a:p>
          <a:p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Lecture – 05 &amp; 06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Your Facilitator, Adil Khan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1726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Consideration for SLA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10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Business Level Objectives: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Consumers know </a:t>
            </a:r>
            <a:r>
              <a:rPr lang="en-US" dirty="0"/>
              <a:t>why using cloud and how to use cloud computing</a:t>
            </a:r>
          </a:p>
          <a:p>
            <a:endParaRPr lang="en-US" dirty="0"/>
          </a:p>
          <a:p>
            <a:r>
              <a:rPr lang="en-US" dirty="0"/>
              <a:t>Responsibilities of the Provider and Consumers: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Balancing</a:t>
            </a:r>
            <a:r>
              <a:rPr lang="en-US" dirty="0"/>
              <a:t> both according to type of service</a:t>
            </a:r>
          </a:p>
          <a:p>
            <a:endParaRPr lang="en-US" dirty="0"/>
          </a:p>
          <a:p>
            <a:r>
              <a:rPr lang="en-US" dirty="0"/>
              <a:t>Business Continuity and Disaster Recovery: </a:t>
            </a:r>
          </a:p>
          <a:p>
            <a:pPr lvl="1"/>
            <a:r>
              <a:rPr lang="en-US" dirty="0"/>
              <a:t>Cloud provider have adequate </a:t>
            </a:r>
            <a:r>
              <a:rPr lang="en-US" dirty="0">
                <a:solidFill>
                  <a:srgbClr val="FF0000"/>
                </a:solidFill>
              </a:rPr>
              <a:t>protection in case disaster</a:t>
            </a:r>
          </a:p>
          <a:p>
            <a:endParaRPr lang="en-US" dirty="0"/>
          </a:p>
          <a:p>
            <a:r>
              <a:rPr lang="en-US" dirty="0"/>
              <a:t>System Redundancy: </a:t>
            </a:r>
          </a:p>
          <a:p>
            <a:pPr lvl="1"/>
            <a:r>
              <a:rPr lang="en-US" dirty="0"/>
              <a:t>Any failure (HDD, server, network, etc.) consumers will </a:t>
            </a:r>
            <a:r>
              <a:rPr lang="en-US" dirty="0">
                <a:solidFill>
                  <a:srgbClr val="FF0000"/>
                </a:solidFill>
              </a:rPr>
              <a:t>not experience any outages</a:t>
            </a:r>
          </a:p>
        </p:txBody>
      </p:sp>
    </p:spTree>
    <p:extLst>
      <p:ext uri="{BB962C8B-B14F-4D97-AF65-F5344CB8AC3E}">
        <p14:creationId xmlns:p14="http://schemas.microsoft.com/office/powerpoint/2010/main" val="35898496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Consideration for SLA (Cont..)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11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Maintenance: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Maintenance of infrastructure </a:t>
            </a:r>
            <a:r>
              <a:rPr lang="en-US" dirty="0"/>
              <a:t>affects services</a:t>
            </a:r>
          </a:p>
          <a:p>
            <a:endParaRPr lang="en-US" dirty="0"/>
          </a:p>
          <a:p>
            <a:r>
              <a:rPr lang="en-US" dirty="0"/>
              <a:t>Failure of the provider: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Financial health </a:t>
            </a:r>
            <a:r>
              <a:rPr lang="en-US" dirty="0"/>
              <a:t>of provider and </a:t>
            </a:r>
            <a:r>
              <a:rPr lang="en-US" dirty="0">
                <a:solidFill>
                  <a:srgbClr val="FF0000"/>
                </a:solidFill>
              </a:rPr>
              <a:t>contingency</a:t>
            </a:r>
            <a:r>
              <a:rPr lang="en-US" dirty="0"/>
              <a:t> plans</a:t>
            </a:r>
          </a:p>
          <a:p>
            <a:endParaRPr lang="en-US" dirty="0"/>
          </a:p>
          <a:p>
            <a:r>
              <a:rPr lang="en-US" dirty="0"/>
              <a:t>Jurisdiction: </a:t>
            </a:r>
          </a:p>
          <a:p>
            <a:pPr lvl="1"/>
            <a:r>
              <a:rPr lang="en-US" dirty="0"/>
              <a:t>Understand </a:t>
            </a:r>
            <a:r>
              <a:rPr lang="en-US" dirty="0">
                <a:solidFill>
                  <a:srgbClr val="FF0000"/>
                </a:solidFill>
              </a:rPr>
              <a:t>laws</a:t>
            </a:r>
            <a:r>
              <a:rPr lang="en-US" dirty="0"/>
              <a:t> that apply to any cloud provider</a:t>
            </a:r>
          </a:p>
        </p:txBody>
      </p:sp>
    </p:spTree>
    <p:extLst>
      <p:ext uri="{BB962C8B-B14F-4D97-AF65-F5344CB8AC3E}">
        <p14:creationId xmlns:p14="http://schemas.microsoft.com/office/powerpoint/2010/main" val="34920317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SLA Requirements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Security: </a:t>
            </a:r>
          </a:p>
          <a:p>
            <a:pPr lvl="1"/>
            <a:r>
              <a:rPr lang="en-US" dirty="0"/>
              <a:t>What security requirement and </a:t>
            </a:r>
            <a:r>
              <a:rPr lang="en-US" dirty="0">
                <a:solidFill>
                  <a:srgbClr val="FF0000"/>
                </a:solidFill>
              </a:rPr>
              <a:t>what provider will </a:t>
            </a:r>
            <a:r>
              <a:rPr lang="en-US" dirty="0" smtClean="0">
                <a:solidFill>
                  <a:srgbClr val="FF0000"/>
                </a:solidFill>
              </a:rPr>
              <a:t>provide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Data Encryption: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Details of encryption </a:t>
            </a:r>
            <a:r>
              <a:rPr lang="en-US" dirty="0"/>
              <a:t>and access control policies</a:t>
            </a:r>
          </a:p>
          <a:p>
            <a:r>
              <a:rPr lang="en-US" dirty="0"/>
              <a:t>Privacy: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Isolation</a:t>
            </a:r>
            <a:r>
              <a:rPr lang="en-US" dirty="0"/>
              <a:t> of customer data in a multi-tenant</a:t>
            </a:r>
          </a:p>
          <a:p>
            <a:r>
              <a:rPr lang="en-US" dirty="0"/>
              <a:t>Data retention and deletion: </a:t>
            </a:r>
          </a:p>
          <a:p>
            <a:pPr lvl="1"/>
            <a:r>
              <a:rPr lang="en-US" dirty="0"/>
              <a:t>Some providers have </a:t>
            </a:r>
            <a:r>
              <a:rPr lang="en-US" dirty="0">
                <a:solidFill>
                  <a:srgbClr val="FF0000"/>
                </a:solidFill>
              </a:rPr>
              <a:t>legal requirements of retaining data even consumer deleted</a:t>
            </a:r>
            <a:r>
              <a:rPr lang="en-US" dirty="0"/>
              <a:t>.</a:t>
            </a:r>
          </a:p>
          <a:p>
            <a:r>
              <a:rPr lang="en-US" dirty="0"/>
              <a:t>Hardware Erasure and Destruction: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Zero out memory </a:t>
            </a:r>
            <a:r>
              <a:rPr lang="en-US" dirty="0"/>
              <a:t>if consumer </a:t>
            </a:r>
            <a:r>
              <a:rPr lang="en-US" dirty="0">
                <a:solidFill>
                  <a:srgbClr val="FF0000"/>
                </a:solidFill>
              </a:rPr>
              <a:t>powers off the VMs </a:t>
            </a:r>
            <a:r>
              <a:rPr lang="en-US" dirty="0"/>
              <a:t>or zero out platters of a disk, etc.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1229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SLA Requirements (</a:t>
            </a:r>
            <a:r>
              <a:rPr lang="en-US" dirty="0" err="1"/>
              <a:t>Cont</a:t>
            </a:r>
            <a:r>
              <a:rPr lang="en-US" dirty="0"/>
              <a:t>….)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13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Regulatory compliance: </a:t>
            </a:r>
          </a:p>
          <a:p>
            <a:pPr lvl="1"/>
            <a:r>
              <a:rPr lang="en-US" dirty="0"/>
              <a:t>If regulations are enforced on data and applications, the providers should be able to </a:t>
            </a:r>
            <a:r>
              <a:rPr lang="en-US" dirty="0">
                <a:solidFill>
                  <a:srgbClr val="FF0000"/>
                </a:solidFill>
              </a:rPr>
              <a:t>prove compliance</a:t>
            </a:r>
          </a:p>
          <a:p>
            <a:r>
              <a:rPr lang="en-US" dirty="0"/>
              <a:t>Transparency: </a:t>
            </a:r>
          </a:p>
          <a:p>
            <a:pPr lvl="1"/>
            <a:r>
              <a:rPr lang="en-US" dirty="0"/>
              <a:t>For critical data, providers </a:t>
            </a:r>
            <a:r>
              <a:rPr lang="en-US" dirty="0">
                <a:solidFill>
                  <a:srgbClr val="FF0000"/>
                </a:solidFill>
              </a:rPr>
              <a:t>notifying consumers when terms SLA breached</a:t>
            </a:r>
          </a:p>
          <a:p>
            <a:r>
              <a:rPr lang="en-US" dirty="0"/>
              <a:t>Certification: </a:t>
            </a:r>
          </a:p>
          <a:p>
            <a:pPr lvl="1"/>
            <a:r>
              <a:rPr lang="en-US" dirty="0"/>
              <a:t>Provider responsible in </a:t>
            </a:r>
            <a:r>
              <a:rPr lang="en-US" dirty="0">
                <a:solidFill>
                  <a:srgbClr val="FF0000"/>
                </a:solidFill>
              </a:rPr>
              <a:t>proving certification</a:t>
            </a:r>
          </a:p>
          <a:p>
            <a:r>
              <a:rPr lang="en-US" dirty="0"/>
              <a:t>Monitoring: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Eliminate conflict of interest </a:t>
            </a:r>
            <a:r>
              <a:rPr lang="en-US" dirty="0"/>
              <a:t>between provider and consumer</a:t>
            </a:r>
          </a:p>
          <a:p>
            <a:r>
              <a:rPr lang="en-US" dirty="0"/>
              <a:t>Auditability: </a:t>
            </a:r>
          </a:p>
          <a:p>
            <a:pPr lvl="1"/>
            <a:r>
              <a:rPr lang="en-US" dirty="0"/>
              <a:t>SLA should make it clear </a:t>
            </a:r>
            <a:r>
              <a:rPr lang="en-US" dirty="0">
                <a:solidFill>
                  <a:srgbClr val="FF0000"/>
                </a:solidFill>
              </a:rPr>
              <a:t>how audits of system take place </a:t>
            </a:r>
            <a:r>
              <a:rPr lang="en-US" dirty="0"/>
              <a:t>in case of </a:t>
            </a:r>
            <a:r>
              <a:rPr lang="en-US" dirty="0">
                <a:solidFill>
                  <a:srgbClr val="FF0000"/>
                </a:solidFill>
              </a:rPr>
              <a:t>breached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8971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SLA Requirements (</a:t>
            </a:r>
            <a:r>
              <a:rPr lang="en-US" dirty="0" err="1"/>
              <a:t>Cont</a:t>
            </a:r>
            <a:r>
              <a:rPr lang="en-US" dirty="0"/>
              <a:t>….)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8"/>
          <p:cNvPicPr>
            <a:picLocks noChangeAspect="1"/>
          </p:cNvPicPr>
          <p:nvPr/>
        </p:nvPicPr>
        <p:blipFill rotWithShape="1">
          <a:blip r:embed="rId3"/>
          <a:srcRect l="9311" t="27976" r="25975" b="25983"/>
          <a:stretch/>
        </p:blipFill>
        <p:spPr>
          <a:xfrm>
            <a:off x="877124" y="1616739"/>
            <a:ext cx="10476676" cy="4649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8105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Key Performance Indicators (KPIs)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15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Low-level </a:t>
            </a:r>
            <a:r>
              <a:rPr lang="en-US" dirty="0">
                <a:solidFill>
                  <a:srgbClr val="FF0000"/>
                </a:solidFill>
              </a:rPr>
              <a:t>resource metrics</a:t>
            </a:r>
          </a:p>
          <a:p>
            <a:r>
              <a:rPr lang="en-US" dirty="0"/>
              <a:t>Multi KPIs are composed, aggregated, or converted to for high-level SLOs</a:t>
            </a:r>
          </a:p>
          <a:p>
            <a:r>
              <a:rPr lang="en-US" dirty="0"/>
              <a:t>Example: </a:t>
            </a:r>
          </a:p>
          <a:p>
            <a:pPr lvl="1"/>
            <a:r>
              <a:rPr lang="en-US" dirty="0"/>
              <a:t>Downtime, uptime, </a:t>
            </a:r>
            <a:r>
              <a:rPr lang="en-US" dirty="0" err="1"/>
              <a:t>inbytes</a:t>
            </a:r>
            <a:r>
              <a:rPr lang="en-US" dirty="0"/>
              <a:t>, </a:t>
            </a:r>
            <a:r>
              <a:rPr lang="en-US" dirty="0" err="1"/>
              <a:t>outbytes</a:t>
            </a:r>
            <a:r>
              <a:rPr lang="en-US" dirty="0"/>
              <a:t>, packet size, etc.</a:t>
            </a:r>
          </a:p>
          <a:p>
            <a:r>
              <a:rPr lang="en-US" dirty="0"/>
              <a:t>Possible mapping:</a:t>
            </a:r>
          </a:p>
          <a:p>
            <a:pPr lvl="1"/>
            <a:r>
              <a:rPr lang="en-US" dirty="0"/>
              <a:t>Availability(A) = 1- (downtime/uptime)</a:t>
            </a:r>
          </a:p>
        </p:txBody>
      </p:sp>
    </p:spTree>
    <p:extLst>
      <p:ext uri="{BB962C8B-B14F-4D97-AF65-F5344CB8AC3E}">
        <p14:creationId xmlns:p14="http://schemas.microsoft.com/office/powerpoint/2010/main" val="18915301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Industry-defined KPIs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Monitoring:</a:t>
            </a:r>
          </a:p>
          <a:p>
            <a:pPr lvl="1"/>
            <a:r>
              <a:rPr lang="en-US" dirty="0"/>
              <a:t>Natural questions:</a:t>
            </a:r>
          </a:p>
          <a:p>
            <a:pPr lvl="2"/>
            <a:r>
              <a:rPr lang="en-US" dirty="0"/>
              <a:t>"who should monitor the performance of the provider?"</a:t>
            </a:r>
          </a:p>
          <a:p>
            <a:pPr lvl="2"/>
            <a:r>
              <a:rPr lang="en-US" dirty="0"/>
              <a:t>"does the consumer meet its responsibilities?"</a:t>
            </a:r>
          </a:p>
          <a:p>
            <a:pPr lvl="1"/>
            <a:r>
              <a:rPr lang="en-US" dirty="0"/>
              <a:t>Solution: </a:t>
            </a:r>
            <a:r>
              <a:rPr lang="en-US" dirty="0">
                <a:solidFill>
                  <a:srgbClr val="FF0000"/>
                </a:solidFill>
              </a:rPr>
              <a:t>neutral third-party </a:t>
            </a:r>
            <a:r>
              <a:rPr lang="en-US" dirty="0"/>
              <a:t>organization to perform monitoring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0278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Metrics for Monitoring and Auditing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17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000" dirty="0"/>
              <a:t>Throughput</a:t>
            </a:r>
          </a:p>
          <a:p>
            <a:pPr lvl="1"/>
            <a:r>
              <a:rPr lang="en-US" sz="1800" dirty="0"/>
              <a:t>How quickly the service responds</a:t>
            </a:r>
          </a:p>
          <a:p>
            <a:r>
              <a:rPr lang="en-US" sz="2000" dirty="0"/>
              <a:t>Availability</a:t>
            </a:r>
          </a:p>
          <a:p>
            <a:pPr lvl="1"/>
            <a:r>
              <a:rPr lang="en-US" sz="1800" dirty="0"/>
              <a:t>Percentage of uptime of service</a:t>
            </a:r>
          </a:p>
          <a:p>
            <a:r>
              <a:rPr lang="en-US" sz="2000" dirty="0"/>
              <a:t>Reliability</a:t>
            </a:r>
          </a:p>
          <a:p>
            <a:pPr lvl="1"/>
            <a:r>
              <a:rPr lang="en-US" sz="1800" dirty="0"/>
              <a:t>How often the service is available</a:t>
            </a:r>
          </a:p>
          <a:p>
            <a:r>
              <a:rPr lang="en-US" sz="2000" dirty="0"/>
              <a:t>Load balancing</a:t>
            </a:r>
          </a:p>
          <a:p>
            <a:pPr lvl="1"/>
            <a:r>
              <a:rPr lang="en-US" sz="1800" dirty="0"/>
              <a:t>Elasticity kicks (new VMs boots or terminated)</a:t>
            </a:r>
            <a:endParaRPr lang="en-US" sz="2000" dirty="0"/>
          </a:p>
          <a:p>
            <a:r>
              <a:rPr lang="en-US" sz="2000" dirty="0"/>
              <a:t>Durability</a:t>
            </a:r>
          </a:p>
          <a:p>
            <a:pPr lvl="1"/>
            <a:r>
              <a:rPr lang="en-US" sz="1800" dirty="0"/>
              <a:t>How likely the data is to be lost</a:t>
            </a:r>
          </a:p>
          <a:p>
            <a:r>
              <a:rPr lang="en-US" sz="2000" dirty="0"/>
              <a:t>Elasticity</a:t>
            </a:r>
          </a:p>
          <a:p>
            <a:pPr lvl="1"/>
            <a:r>
              <a:rPr lang="en-US" sz="1800" dirty="0"/>
              <a:t>The ability for a given resource to grow infinity,</a:t>
            </a:r>
          </a:p>
          <a:p>
            <a:r>
              <a:rPr lang="en-US" sz="2000" dirty="0"/>
              <a:t>Linearity</a:t>
            </a:r>
          </a:p>
          <a:p>
            <a:pPr lvl="1"/>
            <a:r>
              <a:rPr lang="en-US" sz="1800" dirty="0"/>
              <a:t>How system performs as the load increases</a:t>
            </a:r>
          </a:p>
        </p:txBody>
      </p:sp>
    </p:spTree>
    <p:extLst>
      <p:ext uri="{BB962C8B-B14F-4D97-AF65-F5344CB8AC3E}">
        <p14:creationId xmlns:p14="http://schemas.microsoft.com/office/powerpoint/2010/main" val="38932457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Metrics for Monitoring and Auditing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err="1"/>
              <a:t>Cont</a:t>
            </a:r>
            <a:r>
              <a:rPr lang="en-US" dirty="0"/>
              <a:t>…)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18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Agility</a:t>
            </a:r>
          </a:p>
          <a:p>
            <a:pPr lvl="1"/>
            <a:r>
              <a:rPr lang="en-US" dirty="0"/>
              <a:t>Provider responds as consumer's resource load scales up and down</a:t>
            </a:r>
          </a:p>
          <a:p>
            <a:r>
              <a:rPr lang="en-US" dirty="0"/>
              <a:t>Automation</a:t>
            </a:r>
          </a:p>
          <a:p>
            <a:pPr lvl="1"/>
            <a:r>
              <a:rPr lang="en-US" dirty="0"/>
              <a:t>Percentage of requests handled without any human interaction</a:t>
            </a:r>
          </a:p>
          <a:p>
            <a:r>
              <a:rPr lang="en-US" dirty="0"/>
              <a:t>Consumer service response times</a:t>
            </a:r>
          </a:p>
          <a:p>
            <a:pPr lvl="1"/>
            <a:r>
              <a:rPr lang="en-US" dirty="0"/>
              <a:t>Provider responds to a service request</a:t>
            </a:r>
          </a:p>
          <a:p>
            <a:r>
              <a:rPr lang="en-US" dirty="0"/>
              <a:t>Service-level violation rate</a:t>
            </a:r>
          </a:p>
          <a:p>
            <a:pPr lvl="1"/>
            <a:r>
              <a:rPr lang="en-US" dirty="0"/>
              <a:t>Mean rate of SLA violation</a:t>
            </a:r>
          </a:p>
          <a:p>
            <a:r>
              <a:rPr lang="en-US" dirty="0"/>
              <a:t>Transaction time</a:t>
            </a:r>
          </a:p>
          <a:p>
            <a:pPr lvl="1"/>
            <a:r>
              <a:rPr lang="en-US" dirty="0"/>
              <a:t>Time elapsed from when a service invoked till completion</a:t>
            </a:r>
          </a:p>
          <a:p>
            <a:r>
              <a:rPr lang="en-US" dirty="0"/>
              <a:t>Resolution time</a:t>
            </a:r>
          </a:p>
          <a:p>
            <a:pPr lvl="1"/>
            <a:r>
              <a:rPr lang="en-US" dirty="0"/>
              <a:t>Time period between detection of problem and resolution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870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Examples Cloud SLAs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19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 rotWithShape="1">
          <a:blip r:embed="rId3"/>
          <a:srcRect l="6392" t="25042" r="6054" b="25757"/>
          <a:stretch/>
        </p:blipFill>
        <p:spPr>
          <a:xfrm>
            <a:off x="1381222" y="1400297"/>
            <a:ext cx="9549384" cy="30170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6250" t="38285" r="5289" b="28194"/>
          <a:stretch/>
        </p:blipFill>
        <p:spPr>
          <a:xfrm>
            <a:off x="1381222" y="4399062"/>
            <a:ext cx="9549384" cy="203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5701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Recap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Cloud Computing?</a:t>
            </a:r>
          </a:p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Cloud Computing?</a:t>
            </a:r>
          </a:p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Five Key Cloud Characteristics</a:t>
            </a:r>
          </a:p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Models</a:t>
            </a:r>
          </a:p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Service Models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48646"/>
            <a:ext cx="1371600" cy="13716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2972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#</a:t>
            </a: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20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 rotWithShape="1">
          <a:blip r:embed="rId3"/>
          <a:srcRect t="27147" b="27031"/>
          <a:stretch/>
        </p:blipFill>
        <p:spPr>
          <a:xfrm>
            <a:off x="853440" y="2026622"/>
            <a:ext cx="10595936" cy="272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8642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21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 rotWithShape="1">
          <a:blip r:embed="rId3"/>
          <a:srcRect l="7273" t="12909" r="11801" b="15122"/>
          <a:stretch/>
        </p:blipFill>
        <p:spPr>
          <a:xfrm>
            <a:off x="1490381" y="1571343"/>
            <a:ext cx="9211237" cy="460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13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</a:t>
            </a:r>
            <a:r>
              <a:rPr lang="en-US" dirty="0" smtClean="0"/>
              <a:t>#2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22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 rotWithShape="1">
          <a:blip r:embed="rId3"/>
          <a:srcRect l="4944" t="25852" r="7581" b="26772"/>
          <a:stretch/>
        </p:blipFill>
        <p:spPr>
          <a:xfrm>
            <a:off x="1597794" y="1539238"/>
            <a:ext cx="8739738" cy="463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9034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23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 rotWithShape="1">
          <a:blip r:embed="rId3"/>
          <a:srcRect t="6954" b="1661"/>
          <a:stretch/>
        </p:blipFill>
        <p:spPr>
          <a:xfrm>
            <a:off x="1476590" y="1519843"/>
            <a:ext cx="9238820" cy="474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9784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Solution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24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 rotWithShape="1">
          <a:blip r:embed="rId3"/>
          <a:srcRect l="7127" r="16168" b="19783"/>
          <a:stretch/>
        </p:blipFill>
        <p:spPr>
          <a:xfrm>
            <a:off x="1680882" y="1309287"/>
            <a:ext cx="8431306" cy="495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3292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 Questions???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447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Service Level Agreement (SLA)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960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 Level Agreement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Pricing of Cloud Providers</a:t>
            </a:r>
          </a:p>
          <a:p>
            <a:r>
              <a:rPr lang="en-US" dirty="0"/>
              <a:t>Shifting from own </a:t>
            </a:r>
            <a:r>
              <a:rPr lang="en-US" dirty="0" smtClean="0"/>
              <a:t>PC </a:t>
            </a:r>
            <a:r>
              <a:rPr lang="en-US" dirty="0"/>
              <a:t>to Cloud Services</a:t>
            </a:r>
          </a:p>
          <a:p>
            <a:r>
              <a:rPr lang="en-US" dirty="0"/>
              <a:t>Assuming: same performance, security, services,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Need some agreements </a:t>
            </a:r>
          </a:p>
          <a:p>
            <a:r>
              <a:rPr lang="en-US" dirty="0"/>
              <a:t>No standard formats of SLAs</a:t>
            </a:r>
          </a:p>
          <a:p>
            <a:r>
              <a:rPr lang="en-US" dirty="0"/>
              <a:t>Signoff agreements</a:t>
            </a:r>
          </a:p>
        </p:txBody>
      </p:sp>
    </p:spTree>
    <p:extLst>
      <p:ext uri="{BB962C8B-B14F-4D97-AF65-F5344CB8AC3E}">
        <p14:creationId xmlns:p14="http://schemas.microsoft.com/office/powerpoint/2010/main" val="36391959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Service Level Agreement?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A </a:t>
            </a:r>
            <a:r>
              <a:rPr lang="en-US" sz="3200" dirty="0">
                <a:solidFill>
                  <a:srgbClr val="FF0000"/>
                </a:solidFill>
              </a:rPr>
              <a:t>formal contract </a:t>
            </a:r>
            <a:r>
              <a:rPr lang="en-US" sz="3200" dirty="0"/>
              <a:t>between Cloud service provider and service consumer</a:t>
            </a:r>
          </a:p>
          <a:p>
            <a:r>
              <a:rPr lang="en-US" sz="3200" dirty="0"/>
              <a:t>SLA: </a:t>
            </a:r>
            <a:r>
              <a:rPr lang="en-US" sz="3200" dirty="0">
                <a:solidFill>
                  <a:srgbClr val="FF0000"/>
                </a:solidFill>
              </a:rPr>
              <a:t>foundation</a:t>
            </a:r>
            <a:r>
              <a:rPr lang="en-US" sz="3200" dirty="0"/>
              <a:t> of the consumer's </a:t>
            </a:r>
            <a:r>
              <a:rPr lang="en-US" sz="3200" dirty="0">
                <a:solidFill>
                  <a:srgbClr val="FF0000"/>
                </a:solidFill>
              </a:rPr>
              <a:t>trust</a:t>
            </a:r>
            <a:r>
              <a:rPr lang="en-US" sz="3200" dirty="0"/>
              <a:t> on provider</a:t>
            </a:r>
          </a:p>
          <a:p>
            <a:r>
              <a:rPr lang="en-US" sz="3200" dirty="0"/>
              <a:t> Purpose: to define a formal basis for </a:t>
            </a:r>
            <a:r>
              <a:rPr lang="en-US" sz="3200" dirty="0">
                <a:solidFill>
                  <a:srgbClr val="FF0000"/>
                </a:solidFill>
              </a:rPr>
              <a:t>performance availability guarantees</a:t>
            </a:r>
            <a:r>
              <a:rPr lang="en-US" sz="3200" dirty="0"/>
              <a:t> to deliver</a:t>
            </a:r>
          </a:p>
          <a:p>
            <a:r>
              <a:rPr lang="en-US" sz="3200" dirty="0"/>
              <a:t>SLA contains SLOs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</a:rPr>
              <a:t>Measureable Objectives </a:t>
            </a:r>
            <a:r>
              <a:rPr lang="en-US" sz="2800" dirty="0"/>
              <a:t>and condition for services</a:t>
            </a:r>
          </a:p>
          <a:p>
            <a:pPr lvl="1"/>
            <a:r>
              <a:rPr lang="en-US" sz="2800" dirty="0"/>
              <a:t>SLA &amp; SLO: basis for </a:t>
            </a:r>
            <a:r>
              <a:rPr lang="en-US" sz="2800" dirty="0">
                <a:solidFill>
                  <a:srgbClr val="FF0000"/>
                </a:solidFill>
              </a:rPr>
              <a:t>selection of cloud provider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5025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SLA Contents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of service provider will deliver</a:t>
            </a:r>
          </a:p>
          <a:p>
            <a:r>
              <a:rPr lang="en-US" dirty="0"/>
              <a:t>A complete, specific </a:t>
            </a:r>
            <a:r>
              <a:rPr lang="en-US" dirty="0">
                <a:solidFill>
                  <a:srgbClr val="FF0000"/>
                </a:solidFill>
              </a:rPr>
              <a:t>definition of each service</a:t>
            </a:r>
          </a:p>
          <a:p>
            <a:r>
              <a:rPr lang="en-US" dirty="0">
                <a:solidFill>
                  <a:srgbClr val="FF0000"/>
                </a:solidFill>
              </a:rPr>
              <a:t>Responsibilities</a:t>
            </a:r>
            <a:r>
              <a:rPr lang="en-US" dirty="0"/>
              <a:t> of provider and consumer</a:t>
            </a:r>
          </a:p>
          <a:p>
            <a:r>
              <a:rPr lang="en-US" dirty="0"/>
              <a:t>Set of metrics to </a:t>
            </a:r>
            <a:r>
              <a:rPr lang="en-US" dirty="0">
                <a:solidFill>
                  <a:srgbClr val="FF0000"/>
                </a:solidFill>
              </a:rPr>
              <a:t>measure</a:t>
            </a:r>
            <a:r>
              <a:rPr lang="en-US" dirty="0"/>
              <a:t> weather provider is </a:t>
            </a:r>
            <a:r>
              <a:rPr lang="en-US" dirty="0">
                <a:solidFill>
                  <a:srgbClr val="FF0000"/>
                </a:solidFill>
              </a:rPr>
              <a:t>offering services as guaranteed</a:t>
            </a:r>
          </a:p>
          <a:p>
            <a:r>
              <a:rPr lang="en-US" dirty="0"/>
              <a:t>An </a:t>
            </a:r>
            <a:r>
              <a:rPr lang="en-US" dirty="0">
                <a:solidFill>
                  <a:srgbClr val="FF0000"/>
                </a:solidFill>
              </a:rPr>
              <a:t>auditing mechanism </a:t>
            </a:r>
            <a:r>
              <a:rPr lang="en-US" dirty="0"/>
              <a:t>to monitor services (may be </a:t>
            </a:r>
            <a:r>
              <a:rPr lang="en-US" dirty="0">
                <a:solidFill>
                  <a:srgbClr val="FF0000"/>
                </a:solidFill>
              </a:rPr>
              <a:t>third party</a:t>
            </a:r>
            <a:r>
              <a:rPr lang="en-US" dirty="0"/>
              <a:t>)</a:t>
            </a:r>
          </a:p>
          <a:p>
            <a:r>
              <a:rPr lang="en-US" dirty="0">
                <a:solidFill>
                  <a:srgbClr val="FF0000"/>
                </a:solidFill>
              </a:rPr>
              <a:t>Remedies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available</a:t>
            </a:r>
            <a:r>
              <a:rPr lang="en-US" dirty="0"/>
              <a:t> to consumer and provider </a:t>
            </a:r>
            <a:r>
              <a:rPr lang="en-US" dirty="0">
                <a:solidFill>
                  <a:srgbClr val="FF0000"/>
                </a:solidFill>
              </a:rPr>
              <a:t>if terms violated </a:t>
            </a:r>
            <a:r>
              <a:rPr lang="en-US" dirty="0"/>
              <a:t>(penalty)</a:t>
            </a:r>
          </a:p>
          <a:p>
            <a:r>
              <a:rPr lang="en-US" dirty="0"/>
              <a:t>How SLA will change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3049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Types of SLA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Present market place features two types of SLAs:</a:t>
            </a:r>
          </a:p>
          <a:p>
            <a:pPr lvl="1"/>
            <a:r>
              <a:rPr lang="en-US" sz="2800" dirty="0"/>
              <a:t>Off-the-shelf or non-negotiable or Direct SLA</a:t>
            </a:r>
          </a:p>
          <a:p>
            <a:pPr lvl="2"/>
            <a:r>
              <a:rPr lang="en-US" sz="2400" dirty="0"/>
              <a:t>Non-conducive for mission-critical data or applications</a:t>
            </a:r>
          </a:p>
          <a:p>
            <a:pPr lvl="2"/>
            <a:r>
              <a:rPr lang="en-US" sz="2400" dirty="0"/>
              <a:t>provider creates the SLA template and define all criteria</a:t>
            </a:r>
          </a:p>
          <a:p>
            <a:pPr lvl="2"/>
            <a:r>
              <a:rPr lang="en-US" sz="2400" dirty="0"/>
              <a:t>For example: contract period, billing, response time, availability etc.</a:t>
            </a:r>
          </a:p>
          <a:p>
            <a:pPr lvl="2"/>
            <a:r>
              <a:rPr lang="en-US" sz="2400" i="1" dirty="0"/>
              <a:t>Followed by the present clouds</a:t>
            </a:r>
          </a:p>
          <a:p>
            <a:pPr marL="671512" lvl="2" indent="0">
              <a:buNone/>
            </a:pPr>
            <a:endParaRPr lang="en-US" sz="2400" i="1" dirty="0"/>
          </a:p>
          <a:p>
            <a:pPr lvl="1"/>
            <a:r>
              <a:rPr lang="en-US" sz="2800" dirty="0"/>
              <a:t>Negotiable SLA</a:t>
            </a:r>
          </a:p>
          <a:p>
            <a:pPr lvl="2"/>
            <a:r>
              <a:rPr lang="en-US" sz="2400" dirty="0"/>
              <a:t>Negotiation via external agent</a:t>
            </a:r>
          </a:p>
          <a:p>
            <a:pPr lvl="2"/>
            <a:r>
              <a:rPr lang="en-US" sz="2400" dirty="0"/>
              <a:t>Negotiation via multiple external agents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2487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Service Level Objectives (SLOs)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Objectively </a:t>
            </a:r>
            <a:r>
              <a:rPr lang="en-US" sz="3200" dirty="0">
                <a:solidFill>
                  <a:srgbClr val="FF0000"/>
                </a:solidFill>
              </a:rPr>
              <a:t>measurable conditions </a:t>
            </a:r>
            <a:r>
              <a:rPr lang="en-US" sz="3200" dirty="0"/>
              <a:t>for service</a:t>
            </a:r>
          </a:p>
          <a:p>
            <a:r>
              <a:rPr lang="en-US" sz="3200" dirty="0"/>
              <a:t>Encompasses </a:t>
            </a:r>
            <a:r>
              <a:rPr lang="en-US" sz="3200" dirty="0">
                <a:solidFill>
                  <a:srgbClr val="FF0000"/>
                </a:solidFill>
              </a:rPr>
              <a:t>multiple </a:t>
            </a:r>
            <a:r>
              <a:rPr lang="en-US" sz="3200" dirty="0" err="1">
                <a:solidFill>
                  <a:srgbClr val="FF0000"/>
                </a:solidFill>
              </a:rPr>
              <a:t>QoS</a:t>
            </a:r>
            <a:r>
              <a:rPr lang="en-US" sz="3200" dirty="0">
                <a:solidFill>
                  <a:srgbClr val="FF0000"/>
                </a:solidFill>
              </a:rPr>
              <a:t> parameters</a:t>
            </a:r>
            <a:r>
              <a:rPr lang="en-US" sz="3200" dirty="0"/>
              <a:t>, i.e. availability, serviceability, billing, penalties, throughput, response time, etc.</a:t>
            </a:r>
          </a:p>
          <a:p>
            <a:r>
              <a:rPr lang="en-US" sz="3200" dirty="0"/>
              <a:t>Example:</a:t>
            </a:r>
          </a:p>
          <a:p>
            <a:pPr lvl="1"/>
            <a:r>
              <a:rPr lang="en-US" sz="2800" dirty="0"/>
              <a:t>Availability of service X is "99.9%"</a:t>
            </a:r>
          </a:p>
          <a:p>
            <a:pPr lvl="1"/>
            <a:r>
              <a:rPr lang="en-US" sz="2800" dirty="0"/>
              <a:t>Response Time of database query Q is between 3 to 5 seconds</a:t>
            </a:r>
          </a:p>
          <a:p>
            <a:pPr lvl="1"/>
            <a:r>
              <a:rPr lang="en-US" sz="2800" dirty="0"/>
              <a:t>Throughput of a server S at peak load time is 0.875</a:t>
            </a:r>
          </a:p>
        </p:txBody>
      </p:sp>
    </p:spTree>
    <p:extLst>
      <p:ext uri="{BB962C8B-B14F-4D97-AF65-F5344CB8AC3E}">
        <p14:creationId xmlns:p14="http://schemas.microsoft.com/office/powerpoint/2010/main" val="25731861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 Level Management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by, Adil Khan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" y="29191"/>
            <a:ext cx="1371600" cy="1371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Provider perspective:</a:t>
            </a:r>
          </a:p>
          <a:p>
            <a:pPr lvl="1"/>
            <a:r>
              <a:rPr lang="en-US" sz="2800" dirty="0"/>
              <a:t>Make </a:t>
            </a:r>
            <a:r>
              <a:rPr lang="en-US" sz="2800" dirty="0">
                <a:solidFill>
                  <a:srgbClr val="FF0000"/>
                </a:solidFill>
              </a:rPr>
              <a:t>decisions</a:t>
            </a:r>
            <a:r>
              <a:rPr lang="en-US" sz="2800" dirty="0"/>
              <a:t> based on </a:t>
            </a:r>
            <a:r>
              <a:rPr lang="en-US" sz="2800" dirty="0">
                <a:solidFill>
                  <a:srgbClr val="FF0000"/>
                </a:solidFill>
              </a:rPr>
              <a:t>business objectives </a:t>
            </a:r>
            <a:r>
              <a:rPr lang="en-US" sz="2800" dirty="0"/>
              <a:t>and </a:t>
            </a:r>
            <a:r>
              <a:rPr lang="en-US" sz="2800" dirty="0">
                <a:solidFill>
                  <a:srgbClr val="FF0000"/>
                </a:solidFill>
              </a:rPr>
              <a:t>technical realities</a:t>
            </a:r>
          </a:p>
          <a:p>
            <a:endParaRPr lang="en-US" sz="3200" dirty="0"/>
          </a:p>
          <a:p>
            <a:r>
              <a:rPr lang="en-US" sz="3200" dirty="0"/>
              <a:t>Consumer perspective: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</a:rPr>
              <a:t>Decisions</a:t>
            </a:r>
            <a:r>
              <a:rPr lang="en-US" sz="2800" dirty="0"/>
              <a:t> about how to </a:t>
            </a:r>
            <a:r>
              <a:rPr lang="en-US" sz="2800" dirty="0">
                <a:solidFill>
                  <a:srgbClr val="FF0000"/>
                </a:solidFill>
              </a:rPr>
              <a:t>use cloud services</a:t>
            </a:r>
          </a:p>
        </p:txBody>
      </p:sp>
    </p:spTree>
    <p:extLst>
      <p:ext uri="{BB962C8B-B14F-4D97-AF65-F5344CB8AC3E}">
        <p14:creationId xmlns:p14="http://schemas.microsoft.com/office/powerpoint/2010/main" val="3261818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2126</TotalTime>
  <Words>977</Words>
  <Application>Microsoft Office PowerPoint</Application>
  <PresentationFormat>Widescreen</PresentationFormat>
  <Paragraphs>203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Times New Roman</vt:lpstr>
      <vt:lpstr>Office Theme</vt:lpstr>
      <vt:lpstr>Distributed &amp; Cloud Computing</vt:lpstr>
      <vt:lpstr>Recap</vt:lpstr>
      <vt:lpstr>Service Level Agreement (SLA)</vt:lpstr>
      <vt:lpstr>Service Level Agreement</vt:lpstr>
      <vt:lpstr>What is Service Level Agreement?</vt:lpstr>
      <vt:lpstr>SLA Contents</vt:lpstr>
      <vt:lpstr>Types of SLA</vt:lpstr>
      <vt:lpstr>Service Level Objectives (SLOs)</vt:lpstr>
      <vt:lpstr>Service Level Management</vt:lpstr>
      <vt:lpstr>Consideration for SLA</vt:lpstr>
      <vt:lpstr>Consideration for SLA (Cont..)</vt:lpstr>
      <vt:lpstr>SLA Requirements</vt:lpstr>
      <vt:lpstr>SLA Requirements (Cont….)</vt:lpstr>
      <vt:lpstr>SLA Requirements (Cont….)</vt:lpstr>
      <vt:lpstr>Key Performance Indicators (KPIs)</vt:lpstr>
      <vt:lpstr>Industry-defined KPIs</vt:lpstr>
      <vt:lpstr>Metrics for Monitoring and Auditing</vt:lpstr>
      <vt:lpstr>Metrics for Monitoring and Auditing  (Cont…)</vt:lpstr>
      <vt:lpstr>Examples Cloud SLAs</vt:lpstr>
      <vt:lpstr>Problem #1</vt:lpstr>
      <vt:lpstr>Solution</vt:lpstr>
      <vt:lpstr>Problem #2</vt:lpstr>
      <vt:lpstr>Solution</vt:lpstr>
      <vt:lpstr>Solution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Science</dc:title>
  <dc:creator>Adil Soomro</dc:creator>
  <cp:lastModifiedBy>Adil Khan</cp:lastModifiedBy>
  <cp:revision>307</cp:revision>
  <dcterms:created xsi:type="dcterms:W3CDTF">2018-08-05T16:50:42Z</dcterms:created>
  <dcterms:modified xsi:type="dcterms:W3CDTF">2021-10-25T11:25:24Z</dcterms:modified>
</cp:coreProperties>
</file>

<file path=docProps/thumbnail.jpeg>
</file>